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6"/>
  </p:notesMasterIdLst>
  <p:handoutMasterIdLst>
    <p:handoutMasterId r:id="rId17"/>
  </p:handoutMasterIdLst>
  <p:sldIdLst>
    <p:sldId id="270" r:id="rId6"/>
    <p:sldId id="271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2697" autoAdjust="0"/>
  </p:normalViewPr>
  <p:slideViewPr>
    <p:cSldViewPr>
      <p:cViewPr varScale="1">
        <p:scale>
          <a:sx n="107" d="100"/>
          <a:sy n="107" d="100"/>
        </p:scale>
        <p:origin x="232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741057706401284"/>
          <c:y val="0.10241911881293932"/>
          <c:w val="0.55963511032346447"/>
          <c:h val="0.7774198347765529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E1-4401-851E-4A854FD5457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E1-4401-851E-4A854FD54571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E1-4401-851E-4A854FD54571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HHHs</c:v>
                </c:pt>
                <c:pt idx="1">
                  <c:v>wives</c:v>
                </c:pt>
                <c:pt idx="2">
                  <c:v>sons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70</c:v>
                </c:pt>
                <c:pt idx="1">
                  <c:v>15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E1-4401-851E-4A854FD545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5/29/19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5/29/19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80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F7D8-43E1-440E-BC80-0856F2638C46}" type="datetimeFigureOut">
              <a:rPr lang="en-GB" smtClean="0"/>
              <a:t>29/05/2019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11D1B-6487-421C-9578-53AD0849F1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15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5240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Ghana - activity 3.2.1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Identify constraints to, and opportunities for increasing women and youth access to production assets in the target area 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91714B8-DA67-5245-8C32-5A9217158B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</p:spPr>
        <p:txBody>
          <a:bodyPr/>
          <a:lstStyle/>
          <a:p>
            <a:r>
              <a:rPr lang="en-US" sz="1800" dirty="0" err="1">
                <a:latin typeface="+mn-lt"/>
              </a:rPr>
              <a:t>Mirja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Michalscheck</a:t>
            </a:r>
            <a:r>
              <a:rPr lang="en-US" sz="1800" dirty="0">
                <a:latin typeface="+mn-lt"/>
              </a:rPr>
              <a:t>, Jeroen Groot</a:t>
            </a:r>
          </a:p>
          <a:p>
            <a:r>
              <a:rPr lang="en-US" sz="1800" dirty="0">
                <a:latin typeface="+mn-lt"/>
              </a:rPr>
              <a:t>Wageningen University &amp; Research</a:t>
            </a:r>
          </a:p>
        </p:txBody>
      </p:sp>
    </p:spTree>
    <p:extLst>
      <p:ext uri="{BB962C8B-B14F-4D97-AF65-F5344CB8AC3E}">
        <p14:creationId xmlns:p14="http://schemas.microsoft.com/office/powerpoint/2010/main" val="402319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A8DF2BC7-CF17-AF45-B980-061325892352}"/>
              </a:ext>
            </a:extLst>
          </p:cNvPr>
          <p:cNvSpPr txBox="1">
            <a:spLocks/>
          </p:cNvSpPr>
          <p:nvPr/>
        </p:nvSpPr>
        <p:spPr>
          <a:xfrm>
            <a:off x="914400" y="2857500"/>
            <a:ext cx="7124700" cy="11430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n-US" sz="2800" dirty="0"/>
              <a:t>Analyze intra-household differences and decision-making for adoption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8316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110901"/>
              </p:ext>
            </p:extLst>
          </p:nvPr>
        </p:nvGraphicFramePr>
        <p:xfrm>
          <a:off x="381000" y="1447800"/>
          <a:ext cx="8305801" cy="5285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no.3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no.3.2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no.3.2.1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GH321-18: Analyze intra-household differences and decision-making for adoption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NR, UE, UW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September 2018 – October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Journal article: Intra-household trade-offs among alternative farm designs for sustainable intensification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Journal article: Game-based analysis of negotiation and decision-making within households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Social: Equity in interactions among household members and resulting decisions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Human: Interests, power and satisfaction with crop allocation decisions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/>
                        <a:t>Mirja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Michalscheck</a:t>
                      </a:r>
                      <a:r>
                        <a:rPr lang="en-US" sz="1200" dirty="0"/>
                        <a:t> (WUR)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/>
                        <a:t>Gundula</a:t>
                      </a:r>
                      <a:r>
                        <a:rPr lang="en-US" sz="1200" dirty="0"/>
                        <a:t> Fischer (IITA)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Jeroen Groot (WUR)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was interacted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646423"/>
            <a:ext cx="8623664" cy="42931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07708" y="4267200"/>
            <a:ext cx="1018903" cy="5682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7" name="TextBox 6"/>
          <p:cNvSpPr txBox="1"/>
          <p:nvPr/>
        </p:nvSpPr>
        <p:spPr>
          <a:xfrm>
            <a:off x="7772400" y="6215019"/>
            <a:ext cx="10182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Thesis: p.15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1080122"/>
            <a:ext cx="4432664" cy="4836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443133" y="1117044"/>
            <a:ext cx="2257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Adoption model</a:t>
            </a:r>
          </a:p>
        </p:txBody>
      </p:sp>
    </p:spTree>
    <p:extLst>
      <p:ext uri="{BB962C8B-B14F-4D97-AF65-F5344CB8AC3E}">
        <p14:creationId xmlns:p14="http://schemas.microsoft.com/office/powerpoint/2010/main" val="178636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371600"/>
            <a:ext cx="7162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44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729159981"/>
              </p:ext>
            </p:extLst>
          </p:nvPr>
        </p:nvGraphicFramePr>
        <p:xfrm>
          <a:off x="364577" y="2489413"/>
          <a:ext cx="3977531" cy="286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71600" y="1676400"/>
            <a:ext cx="1963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Power distribution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202" y="3921050"/>
            <a:ext cx="912636" cy="912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114693"/>
            <a:ext cx="697040" cy="697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2819400"/>
            <a:ext cx="2774306" cy="20019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9200" y="1676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Compromise: more diverse and more profitable decision outcome</a:t>
            </a:r>
          </a:p>
        </p:txBody>
      </p:sp>
      <p:sp>
        <p:nvSpPr>
          <p:cNvPr id="9" name="Rectangle 8"/>
          <p:cNvSpPr/>
          <p:nvPr/>
        </p:nvSpPr>
        <p:spPr>
          <a:xfrm>
            <a:off x="1295400" y="566469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Conclusions: Use matrix of farm and farmer characteristics (framework)</a:t>
            </a:r>
          </a:p>
          <a:p>
            <a:r>
              <a:rPr lang="en-GB" dirty="0"/>
              <a:t>                       </a:t>
            </a:r>
            <a:r>
              <a:rPr lang="en-GB" b="1" dirty="0"/>
              <a:t>‘Gender analysis in farming systems and action research’</a:t>
            </a:r>
          </a:p>
          <a:p>
            <a:r>
              <a:rPr lang="en-GB" b="1" dirty="0"/>
              <a:t>                        Weighted-scoring</a:t>
            </a:r>
          </a:p>
        </p:txBody>
      </p:sp>
    </p:spTree>
    <p:extLst>
      <p:ext uri="{BB962C8B-B14F-4D97-AF65-F5344CB8AC3E}">
        <p14:creationId xmlns:p14="http://schemas.microsoft.com/office/powerpoint/2010/main" val="16633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55FCD-9C9A-429A-9817-9B27F51F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581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C32C8-CD17-4975-AB1A-05F13AAAB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286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70767-7706-4D63-91E9-A23E0442A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8800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9f5e9607-a28b-487e-b093-da60e75ee109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145</TotalTime>
  <Words>236</Words>
  <Application>Microsoft Macintosh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20</cp:revision>
  <cp:lastPrinted>2011-10-06T11:45:23Z</cp:lastPrinted>
  <dcterms:created xsi:type="dcterms:W3CDTF">2018-05-19T10:21:56Z</dcterms:created>
  <dcterms:modified xsi:type="dcterms:W3CDTF">2019-05-29T13:45:40Z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